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797" r:id="rId3"/>
    <p:sldId id="798" r:id="rId4"/>
    <p:sldId id="793" r:id="rId5"/>
    <p:sldId id="791" r:id="rId6"/>
    <p:sldId id="794" r:id="rId7"/>
    <p:sldId id="792" r:id="rId8"/>
    <p:sldId id="799" r:id="rId9"/>
    <p:sldId id="800" r:id="rId10"/>
    <p:sldId id="801" r:id="rId11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7EBF5"/>
    <a:srgbClr val="EDF0F7"/>
    <a:srgbClr val="003366"/>
    <a:srgbClr val="95B2F3"/>
    <a:srgbClr val="FFFF00"/>
    <a:srgbClr val="EAF0F7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50" autoAdjust="0"/>
    <p:restoredTop sz="94660"/>
  </p:normalViewPr>
  <p:slideViewPr>
    <p:cSldViewPr snapToGrid="0">
      <p:cViewPr>
        <p:scale>
          <a:sx n="50" d="100"/>
          <a:sy n="50" d="100"/>
        </p:scale>
        <p:origin x="-648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5E3577-9DFA-4B9E-8DE2-F98604555DCB}" type="doc">
      <dgm:prSet loTypeId="urn:microsoft.com/office/officeart/2005/8/layout/hList3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3BCA917-5650-4D42-96A7-0BCA2937B91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2400" b="1" dirty="0" smtClean="0">
              <a:latin typeface="Arial" charset="0"/>
              <a:cs typeface="Arial" charset="0"/>
            </a:rPr>
            <a:t>Секторальное приложение, подписанное уполномоченными органами Сторон:</a:t>
          </a:r>
        </a:p>
      </dgm:t>
    </dgm:pt>
    <dgm:pt modelId="{B122DC3D-059D-4672-A7F1-6803B7A1F7D0}" type="parTrans" cxnId="{A9569CD9-80CA-4413-B999-AFDCC32CCEC2}">
      <dgm:prSet/>
      <dgm:spPr/>
      <dgm:t>
        <a:bodyPr/>
        <a:lstStyle/>
        <a:p>
          <a:endParaRPr lang="ru-RU"/>
        </a:p>
      </dgm:t>
    </dgm:pt>
    <dgm:pt modelId="{FC8E0516-9BC1-4C7B-88BE-5280CDBB2ACE}" type="sibTrans" cxnId="{A9569CD9-80CA-4413-B999-AFDCC32CCEC2}">
      <dgm:prSet/>
      <dgm:spPr/>
      <dgm:t>
        <a:bodyPr/>
        <a:lstStyle/>
        <a:p>
          <a:endParaRPr lang="ru-RU"/>
        </a:p>
      </dgm:t>
    </dgm:pt>
    <dgm:pt modelId="{B463A685-5882-4E83-B4C1-EB59DA7903F1}">
      <dgm:prSet phldrT="[Текст]" custT="1"/>
      <dgm:spPr/>
      <dgm:t>
        <a:bodyPr/>
        <a:lstStyle/>
        <a:p>
          <a:r>
            <a:rPr lang="ru-RU" sz="1800" b="1" dirty="0" smtClean="0">
              <a:latin typeface="Arial" pitchFamily="34" charset="0"/>
              <a:cs typeface="Arial" pitchFamily="34" charset="0"/>
            </a:rPr>
            <a:t>Перечни </a:t>
          </a:r>
        </a:p>
        <a:p>
          <a: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ВИДОВ ВЗАИМО-ПОСТАВЛЯЕМОЙ ПРОДУКЦИИ 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Стороны 1 </a:t>
          </a:r>
          <a:br>
            <a:rPr lang="ru-RU" sz="1800" b="1" dirty="0" smtClean="0">
              <a:latin typeface="Arial" pitchFamily="34" charset="0"/>
              <a:cs typeface="Arial" pitchFamily="34" charset="0"/>
            </a:rPr>
          </a:br>
          <a:r>
            <a:rPr lang="ru-RU" sz="1800" b="1" dirty="0" smtClean="0">
              <a:latin typeface="Arial" pitchFamily="34" charset="0"/>
              <a:cs typeface="Arial" pitchFamily="34" charset="0"/>
            </a:rPr>
            <a:t>и Стороны 2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E0F67D91-1A47-4A99-8475-52CEC29AE519}" type="parTrans" cxnId="{F7A9AFC2-85E6-4E18-8474-6FEE7BF7B588}">
      <dgm:prSet/>
      <dgm:spPr/>
      <dgm:t>
        <a:bodyPr/>
        <a:lstStyle/>
        <a:p>
          <a:endParaRPr lang="ru-RU"/>
        </a:p>
      </dgm:t>
    </dgm:pt>
    <dgm:pt modelId="{9BEBEBBF-DEB1-49EB-A09E-6588F6C59B14}" type="sibTrans" cxnId="{F7A9AFC2-85E6-4E18-8474-6FEE7BF7B588}">
      <dgm:prSet/>
      <dgm:spPr/>
      <dgm:t>
        <a:bodyPr/>
        <a:lstStyle/>
        <a:p>
          <a:endParaRPr lang="ru-RU"/>
        </a:p>
      </dgm:t>
    </dgm:pt>
    <dgm:pt modelId="{3380FF24-33FF-4AA9-8ABA-A5E28E079E2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latin typeface="Arial" pitchFamily="34" charset="0"/>
              <a:cs typeface="Arial" pitchFamily="34" charset="0"/>
            </a:rPr>
            <a:t>Перечни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ОБЯЗАТЕЛЬНЫХ ТЕХНИЧЕСКИХ, ЗАКОНОДАТЕЛЬНЫХ, РЕГУЛЯТОРНЫХ, АДМИНИСТРАТИВНЫХ ТРЕБОВАНИЙ </a:t>
          </a:r>
          <a:b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</a:br>
          <a:r>
            <a:rPr lang="ru-RU" sz="1800" b="1" dirty="0" smtClean="0">
              <a:latin typeface="Arial" pitchFamily="34" charset="0"/>
              <a:cs typeface="Arial" pitchFamily="34" charset="0"/>
            </a:rPr>
            <a:t>Стороны 1 и Стороны 2, действие которых распространяется на конкретные виды продукции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54D9194F-C7F2-4184-AB70-A6561B71CEFE}" type="parTrans" cxnId="{55D582D9-C037-4CA7-8DF4-8BB5216E26E5}">
      <dgm:prSet/>
      <dgm:spPr/>
      <dgm:t>
        <a:bodyPr/>
        <a:lstStyle/>
        <a:p>
          <a:endParaRPr lang="ru-RU"/>
        </a:p>
      </dgm:t>
    </dgm:pt>
    <dgm:pt modelId="{A5EE0A91-FF95-4D65-B9E8-E27A02A35608}" type="sibTrans" cxnId="{55D582D9-C037-4CA7-8DF4-8BB5216E26E5}">
      <dgm:prSet/>
      <dgm:spPr/>
      <dgm:t>
        <a:bodyPr/>
        <a:lstStyle/>
        <a:p>
          <a:endParaRPr lang="ru-RU"/>
        </a:p>
      </dgm:t>
    </dgm:pt>
    <dgm:pt modelId="{7384B0DB-F788-461C-B540-3B05AAF7A1B3}">
      <dgm:prSet phldrT="[Текст]" custT="1"/>
      <dgm:spPr/>
      <dgm:t>
        <a:bodyPr/>
        <a:lstStyle/>
        <a:p>
          <a:r>
            <a:rPr lang="ru-RU" sz="1800" b="1" dirty="0" smtClean="0">
              <a:latin typeface="Arial" pitchFamily="34" charset="0"/>
              <a:cs typeface="Arial" pitchFamily="34" charset="0"/>
            </a:rPr>
            <a:t>Перечни </a:t>
          </a:r>
          <a: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НАЗНАЧЕННЫХ ОРГАНОВ ПО ОЦЕНКЕ СООТВЕТСТВИЯ 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/>
          </a:r>
          <a:br>
            <a:rPr lang="ru-RU" sz="1800" b="1" dirty="0" smtClean="0">
              <a:latin typeface="Arial" pitchFamily="34" charset="0"/>
              <a:cs typeface="Arial" pitchFamily="34" charset="0"/>
            </a:rPr>
          </a:br>
          <a:r>
            <a:rPr lang="ru-RU" sz="1800" b="1" dirty="0" smtClean="0">
              <a:latin typeface="Arial" pitchFamily="34" charset="0"/>
              <a:cs typeface="Arial" pitchFamily="34" charset="0"/>
            </a:rPr>
            <a:t>Стороны 1 и </a:t>
          </a:r>
          <a:br>
            <a:rPr lang="ru-RU" sz="1800" b="1" dirty="0" smtClean="0">
              <a:latin typeface="Arial" pitchFamily="34" charset="0"/>
              <a:cs typeface="Arial" pitchFamily="34" charset="0"/>
            </a:rPr>
          </a:br>
          <a:r>
            <a:rPr lang="ru-RU" sz="1800" b="1" dirty="0" smtClean="0">
              <a:latin typeface="Arial" pitchFamily="34" charset="0"/>
              <a:cs typeface="Arial" pitchFamily="34" charset="0"/>
            </a:rPr>
            <a:t>Стороны 2 с указанием их сферы действия, которые будут проводить/признавать результаты оценки соответствия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9132302D-0CC4-409A-964F-AFC623676204}" type="parTrans" cxnId="{0CD873CC-049D-4692-9A76-40B4BB449CA7}">
      <dgm:prSet/>
      <dgm:spPr/>
      <dgm:t>
        <a:bodyPr/>
        <a:lstStyle/>
        <a:p>
          <a:endParaRPr lang="ru-RU"/>
        </a:p>
      </dgm:t>
    </dgm:pt>
    <dgm:pt modelId="{DFE26698-A708-4EEE-B817-C41A2B050599}" type="sibTrans" cxnId="{0CD873CC-049D-4692-9A76-40B4BB449CA7}">
      <dgm:prSet/>
      <dgm:spPr/>
      <dgm:t>
        <a:bodyPr/>
        <a:lstStyle/>
        <a:p>
          <a:endParaRPr lang="ru-RU"/>
        </a:p>
      </dgm:t>
    </dgm:pt>
    <dgm:pt modelId="{7A375082-DDA4-4F8D-9B58-DC460CB61F59}" type="pres">
      <dgm:prSet presAssocID="{365E3577-9DFA-4B9E-8DE2-F98604555DC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D26658-B2B5-4D45-AE7D-EF091F64FFC7}" type="pres">
      <dgm:prSet presAssocID="{A3BCA917-5650-4D42-96A7-0BCA2937B916}" presName="roof" presStyleLbl="dkBgShp" presStyleIdx="0" presStyleCnt="2" custScaleY="69371"/>
      <dgm:spPr/>
      <dgm:t>
        <a:bodyPr/>
        <a:lstStyle/>
        <a:p>
          <a:endParaRPr lang="ru-RU"/>
        </a:p>
      </dgm:t>
    </dgm:pt>
    <dgm:pt modelId="{E3AB3AF0-9A8B-43AE-8124-FD21E2605EC9}" type="pres">
      <dgm:prSet presAssocID="{A3BCA917-5650-4D42-96A7-0BCA2937B916}" presName="pillars" presStyleCnt="0"/>
      <dgm:spPr/>
    </dgm:pt>
    <dgm:pt modelId="{63F5DA4A-1453-47C8-9783-DE3BB6728D02}" type="pres">
      <dgm:prSet presAssocID="{A3BCA917-5650-4D42-96A7-0BCA2937B916}" presName="pillar1" presStyleLbl="node1" presStyleIdx="0" presStyleCnt="3" custScaleX="71048" custScaleY="115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E3F82C-CC11-40F5-AFBE-3FE238BF091A}" type="pres">
      <dgm:prSet presAssocID="{3380FF24-33FF-4AA9-8ABA-A5E28E079E22}" presName="pillarX" presStyleLbl="node1" presStyleIdx="1" presStyleCnt="3" custScaleX="85950" custScaleY="119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E6EAC-39DB-4ED5-8A7C-7BD7E29F19B5}" type="pres">
      <dgm:prSet presAssocID="{7384B0DB-F788-461C-B540-3B05AAF7A1B3}" presName="pillarX" presStyleLbl="node1" presStyleIdx="2" presStyleCnt="3" custScaleX="76437" custScaleY="115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8AA73-C2B0-4A8F-A23D-CFBCA7DA7C55}" type="pres">
      <dgm:prSet presAssocID="{A3BCA917-5650-4D42-96A7-0BCA2937B916}" presName="base" presStyleLbl="dkBgShp" presStyleIdx="1" presStyleCnt="2" custFlipVert="0" custScaleY="115033" custLinFactNeighborY="32327"/>
      <dgm:spPr/>
    </dgm:pt>
  </dgm:ptLst>
  <dgm:cxnLst>
    <dgm:cxn modelId="{89899319-C877-4303-AA9F-7429228DA856}" type="presOf" srcId="{3380FF24-33FF-4AA9-8ABA-A5E28E079E22}" destId="{72E3F82C-CC11-40F5-AFBE-3FE238BF091A}" srcOrd="0" destOrd="0" presId="urn:microsoft.com/office/officeart/2005/8/layout/hList3"/>
    <dgm:cxn modelId="{55D582D9-C037-4CA7-8DF4-8BB5216E26E5}" srcId="{A3BCA917-5650-4D42-96A7-0BCA2937B916}" destId="{3380FF24-33FF-4AA9-8ABA-A5E28E079E22}" srcOrd="1" destOrd="0" parTransId="{54D9194F-C7F2-4184-AB70-A6561B71CEFE}" sibTransId="{A5EE0A91-FF95-4D65-B9E8-E27A02A35608}"/>
    <dgm:cxn modelId="{F7A9AFC2-85E6-4E18-8474-6FEE7BF7B588}" srcId="{A3BCA917-5650-4D42-96A7-0BCA2937B916}" destId="{B463A685-5882-4E83-B4C1-EB59DA7903F1}" srcOrd="0" destOrd="0" parTransId="{E0F67D91-1A47-4A99-8475-52CEC29AE519}" sibTransId="{9BEBEBBF-DEB1-49EB-A09E-6588F6C59B14}"/>
    <dgm:cxn modelId="{B5C12E01-8F1C-4F2E-B0AC-1AE7601D0E78}" type="presOf" srcId="{365E3577-9DFA-4B9E-8DE2-F98604555DCB}" destId="{7A375082-DDA4-4F8D-9B58-DC460CB61F59}" srcOrd="0" destOrd="0" presId="urn:microsoft.com/office/officeart/2005/8/layout/hList3"/>
    <dgm:cxn modelId="{0931A0F8-66DF-41CF-9AED-FCB7732978FF}" type="presOf" srcId="{7384B0DB-F788-461C-B540-3B05AAF7A1B3}" destId="{008E6EAC-39DB-4ED5-8A7C-7BD7E29F19B5}" srcOrd="0" destOrd="0" presId="urn:microsoft.com/office/officeart/2005/8/layout/hList3"/>
    <dgm:cxn modelId="{0CD873CC-049D-4692-9A76-40B4BB449CA7}" srcId="{A3BCA917-5650-4D42-96A7-0BCA2937B916}" destId="{7384B0DB-F788-461C-B540-3B05AAF7A1B3}" srcOrd="2" destOrd="0" parTransId="{9132302D-0CC4-409A-964F-AFC623676204}" sibTransId="{DFE26698-A708-4EEE-B817-C41A2B050599}"/>
    <dgm:cxn modelId="{41713FD0-4CEE-4403-B976-E1EE3F004255}" type="presOf" srcId="{B463A685-5882-4E83-B4C1-EB59DA7903F1}" destId="{63F5DA4A-1453-47C8-9783-DE3BB6728D02}" srcOrd="0" destOrd="0" presId="urn:microsoft.com/office/officeart/2005/8/layout/hList3"/>
    <dgm:cxn modelId="{A9569CD9-80CA-4413-B999-AFDCC32CCEC2}" srcId="{365E3577-9DFA-4B9E-8DE2-F98604555DCB}" destId="{A3BCA917-5650-4D42-96A7-0BCA2937B916}" srcOrd="0" destOrd="0" parTransId="{B122DC3D-059D-4672-A7F1-6803B7A1F7D0}" sibTransId="{FC8E0516-9BC1-4C7B-88BE-5280CDBB2ACE}"/>
    <dgm:cxn modelId="{6D1CB0BE-28DA-4C21-BF9B-AA4E5D010BB5}" type="presOf" srcId="{A3BCA917-5650-4D42-96A7-0BCA2937B916}" destId="{94D26658-B2B5-4D45-AE7D-EF091F64FFC7}" srcOrd="0" destOrd="0" presId="urn:microsoft.com/office/officeart/2005/8/layout/hList3"/>
    <dgm:cxn modelId="{9ADA43E4-DFEB-4EE2-8EB2-B97A7ABFA103}" type="presParOf" srcId="{7A375082-DDA4-4F8D-9B58-DC460CB61F59}" destId="{94D26658-B2B5-4D45-AE7D-EF091F64FFC7}" srcOrd="0" destOrd="0" presId="urn:microsoft.com/office/officeart/2005/8/layout/hList3"/>
    <dgm:cxn modelId="{D6855A39-F4CB-4816-88AF-5FA12EE67F44}" type="presParOf" srcId="{7A375082-DDA4-4F8D-9B58-DC460CB61F59}" destId="{E3AB3AF0-9A8B-43AE-8124-FD21E2605EC9}" srcOrd="1" destOrd="0" presId="urn:microsoft.com/office/officeart/2005/8/layout/hList3"/>
    <dgm:cxn modelId="{28268806-FCC8-4C22-8B9E-B93EF18C384D}" type="presParOf" srcId="{E3AB3AF0-9A8B-43AE-8124-FD21E2605EC9}" destId="{63F5DA4A-1453-47C8-9783-DE3BB6728D02}" srcOrd="0" destOrd="0" presId="urn:microsoft.com/office/officeart/2005/8/layout/hList3"/>
    <dgm:cxn modelId="{7CFC0AF9-4C3A-4906-A4AE-9839A9F019BF}" type="presParOf" srcId="{E3AB3AF0-9A8B-43AE-8124-FD21E2605EC9}" destId="{72E3F82C-CC11-40F5-AFBE-3FE238BF091A}" srcOrd="1" destOrd="0" presId="urn:microsoft.com/office/officeart/2005/8/layout/hList3"/>
    <dgm:cxn modelId="{3733CFCF-2600-4A17-840D-BFA64F39C5A0}" type="presParOf" srcId="{E3AB3AF0-9A8B-43AE-8124-FD21E2605EC9}" destId="{008E6EAC-39DB-4ED5-8A7C-7BD7E29F19B5}" srcOrd="2" destOrd="0" presId="urn:microsoft.com/office/officeart/2005/8/layout/hList3"/>
    <dgm:cxn modelId="{32B109A2-6957-43ED-8877-B2B06C0830AD}" type="presParOf" srcId="{7A375082-DDA4-4F8D-9B58-DC460CB61F59}" destId="{F8A8AA73-C2B0-4A8F-A23D-CFBCA7DA7C5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26658-B2B5-4D45-AE7D-EF091F64FFC7}">
      <dsp:nvSpPr>
        <dsp:cNvPr id="0" name=""/>
        <dsp:cNvSpPr/>
      </dsp:nvSpPr>
      <dsp:spPr>
        <a:xfrm>
          <a:off x="0" y="105559"/>
          <a:ext cx="8669205" cy="1080005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2400" b="1" kern="1200" dirty="0" smtClean="0">
              <a:latin typeface="Arial" charset="0"/>
              <a:cs typeface="Arial" charset="0"/>
            </a:rPr>
            <a:t>Секторальное приложение, подписанное уполномоченными органами Сторон:</a:t>
          </a:r>
        </a:p>
      </dsp:txBody>
      <dsp:txXfrm>
        <a:off x="0" y="105559"/>
        <a:ext cx="8669205" cy="1080005"/>
      </dsp:txXfrm>
    </dsp:sp>
    <dsp:sp modelId="{63F5DA4A-1453-47C8-9783-DE3BB6728D02}">
      <dsp:nvSpPr>
        <dsp:cNvPr id="0" name=""/>
        <dsp:cNvSpPr/>
      </dsp:nvSpPr>
      <dsp:spPr>
        <a:xfrm>
          <a:off x="1640" y="1178475"/>
          <a:ext cx="2637550" cy="376042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Перечни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ВИДОВ ВЗАИМО-ПОСТАВЛЯЕМОЙ ПРОДУКЦИИ </a:t>
          </a: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Стороны 1 </a:t>
          </a:r>
          <a:br>
            <a:rPr lang="ru-RU" sz="1800" b="1" kern="1200" dirty="0" smtClean="0">
              <a:latin typeface="Arial" pitchFamily="34" charset="0"/>
              <a:cs typeface="Arial" pitchFamily="34" charset="0"/>
            </a:rPr>
          </a:b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и Стороны 2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1640" y="1178475"/>
        <a:ext cx="2637550" cy="3760426"/>
      </dsp:txXfrm>
    </dsp:sp>
    <dsp:sp modelId="{72E3F82C-CC11-40F5-AFBE-3FE238BF091A}">
      <dsp:nvSpPr>
        <dsp:cNvPr id="0" name=""/>
        <dsp:cNvSpPr/>
      </dsp:nvSpPr>
      <dsp:spPr>
        <a:xfrm>
          <a:off x="2639190" y="1102036"/>
          <a:ext cx="3190764" cy="3913303"/>
        </a:xfrm>
        <a:prstGeom prst="rect">
          <a:avLst/>
        </a:prstGeom>
        <a:gradFill rotWithShape="0">
          <a:gsLst>
            <a:gs pos="0">
              <a:schemeClr val="accent4">
                <a:hueOff val="-1028578"/>
                <a:satOff val="-2845"/>
                <a:lumOff val="1765"/>
                <a:alphaOff val="0"/>
                <a:tint val="43000"/>
                <a:satMod val="165000"/>
              </a:schemeClr>
            </a:gs>
            <a:gs pos="55000">
              <a:schemeClr val="accent4">
                <a:hueOff val="-1028578"/>
                <a:satOff val="-2845"/>
                <a:lumOff val="1765"/>
                <a:alphaOff val="0"/>
                <a:tint val="83000"/>
                <a:satMod val="155000"/>
              </a:schemeClr>
            </a:gs>
            <a:gs pos="100000">
              <a:schemeClr val="accent4">
                <a:hueOff val="-1028578"/>
                <a:satOff val="-2845"/>
                <a:lumOff val="176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Перечни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ОБЯЗАТЕЛЬНЫХ ТЕХНИЧЕСКИХ, ЗАКОНОДАТЕЛЬНЫХ, РЕГУЛЯТОРНЫХ, АДМИНИСТРАТИВНЫХ ТРЕБОВАНИЙ </a:t>
          </a:r>
          <a:br>
            <a:rPr lang="ru-RU" sz="1800" b="1" kern="1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</a:b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Стороны 1 и Стороны 2, действие которых распространяется на конкретные виды продукции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2639190" y="1102036"/>
        <a:ext cx="3190764" cy="3913303"/>
      </dsp:txXfrm>
    </dsp:sp>
    <dsp:sp modelId="{008E6EAC-39DB-4ED5-8A7C-7BD7E29F19B5}">
      <dsp:nvSpPr>
        <dsp:cNvPr id="0" name=""/>
        <dsp:cNvSpPr/>
      </dsp:nvSpPr>
      <dsp:spPr>
        <a:xfrm>
          <a:off x="5829955" y="1178475"/>
          <a:ext cx="2837608" cy="3760426"/>
        </a:xfrm>
        <a:prstGeom prst="rect">
          <a:avLst/>
        </a:prstGeom>
        <a:gradFill rotWithShape="0">
          <a:gsLst>
            <a:gs pos="0">
              <a:schemeClr val="accent4">
                <a:hueOff val="-2057156"/>
                <a:satOff val="-5690"/>
                <a:lumOff val="3530"/>
                <a:alphaOff val="0"/>
                <a:tint val="43000"/>
                <a:satMod val="165000"/>
              </a:schemeClr>
            </a:gs>
            <a:gs pos="55000">
              <a:schemeClr val="accent4">
                <a:hueOff val="-2057156"/>
                <a:satOff val="-5690"/>
                <a:lumOff val="3530"/>
                <a:alphaOff val="0"/>
                <a:tint val="83000"/>
                <a:satMod val="155000"/>
              </a:schemeClr>
            </a:gs>
            <a:gs pos="100000">
              <a:schemeClr val="accent4">
                <a:hueOff val="-2057156"/>
                <a:satOff val="-5690"/>
                <a:lumOff val="353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Перечни </a:t>
          </a:r>
          <a:r>
            <a:rPr lang="ru-RU" sz="1800" b="1" kern="1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НАЗНАЧЕННЫХ ОРГАНОВ ПО ОЦЕНКЕ СООТВЕТСТВИЯ </a:t>
          </a:r>
          <a:r>
            <a:rPr lang="ru-RU" sz="1800" b="1" kern="1200" dirty="0" smtClean="0">
              <a:latin typeface="Arial" pitchFamily="34" charset="0"/>
              <a:cs typeface="Arial" pitchFamily="34" charset="0"/>
            </a:rPr>
            <a:t/>
          </a:r>
          <a:br>
            <a:rPr lang="ru-RU" sz="1800" b="1" kern="1200" dirty="0" smtClean="0">
              <a:latin typeface="Arial" pitchFamily="34" charset="0"/>
              <a:cs typeface="Arial" pitchFamily="34" charset="0"/>
            </a:rPr>
          </a:b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Стороны 1 и </a:t>
          </a:r>
          <a:br>
            <a:rPr lang="ru-RU" sz="1800" b="1" kern="1200" dirty="0" smtClean="0">
              <a:latin typeface="Arial" pitchFamily="34" charset="0"/>
              <a:cs typeface="Arial" pitchFamily="34" charset="0"/>
            </a:rPr>
          </a:b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Стороны 2 с указанием их сферы действия, которые будут проводить/признавать результаты оценки соответствия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5829955" y="1178475"/>
        <a:ext cx="2837608" cy="3760426"/>
      </dsp:txXfrm>
    </dsp:sp>
    <dsp:sp modelId="{F8A8AA73-C2B0-4A8F-A23D-CFBCA7DA7C55}">
      <dsp:nvSpPr>
        <dsp:cNvPr id="0" name=""/>
        <dsp:cNvSpPr/>
      </dsp:nvSpPr>
      <dsp:spPr>
        <a:xfrm>
          <a:off x="0" y="4771641"/>
          <a:ext cx="8669205" cy="417875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670D54-BE47-4C5A-8518-DDAF4EA1907A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5E7F68E-456F-4660-A212-4F56BCA95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97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</inkml:traceFormat>
        <inkml:channelProperties>
          <inkml:channelProperty channel="X" name="resolution" value="373.68625" units="1/cm"/>
          <inkml:channelProperty channel="Y" name="resolution" value="498.2699" units="1/cm"/>
        </inkml:channelProperties>
      </inkml:inkSource>
      <inkml:timestamp xml:id="ts0" timeString="2015-12-09T12:34:29.320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 contextRef="#ctx0" brushRef="#br0">0 0,'0'0,"0"0,0 0,0 0,16 24,-16-8,0 8,0-4,0 7,0-27,0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7E7A25-3973-42CB-902E-82260F908C5D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4" rIns="91431" bIns="45714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19" rIns="91440" bIns="45719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FA1C16-0F12-4FFC-B764-2386B4530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0619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8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32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60391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544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4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0100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1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804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7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6124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9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1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143000"/>
            <a:ext cx="8229600" cy="5430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79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 userDrawn="1"/>
        </p:nvSpPr>
        <p:spPr bwMode="auto">
          <a:xfrm>
            <a:off x="0" y="204788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dirty="0" smtClean="0">
                <a:solidFill>
                  <a:schemeClr val="bg1"/>
                </a:solidFill>
                <a:latin typeface="Arial" charset="0"/>
              </a:rPr>
              <a:t>Конкурс «Лучший менеджер по качеству» 2010 года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598488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ru-RU" altLang="ru-RU" dirty="0" smtClean="0">
              <a:latin typeface="Arial" charset="0"/>
            </a:endParaRPr>
          </a:p>
        </p:txBody>
      </p:sp>
      <p:sp>
        <p:nvSpPr>
          <p:cNvPr id="1028" name="Rectangle 13"/>
          <p:cNvSpPr>
            <a:spLocks noChangeArrowheads="1"/>
          </p:cNvSpPr>
          <p:nvPr userDrawn="1"/>
        </p:nvSpPr>
        <p:spPr bwMode="auto">
          <a:xfrm>
            <a:off x="0" y="6583363"/>
            <a:ext cx="9144000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ru-RU" altLang="ru-RU" dirty="0" smtClean="0">
              <a:latin typeface="Arial" charset="0"/>
            </a:endParaRPr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682625" y="509588"/>
            <a:ext cx="8461375" cy="47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ru-RU" altLang="ru-RU" dirty="0" smtClean="0">
              <a:latin typeface="Arial" charset="0"/>
            </a:endParaRPr>
          </a:p>
        </p:txBody>
      </p:sp>
      <p:pic>
        <p:nvPicPr>
          <p:cNvPr id="1030" name="Picture 15" descr="Рисунок4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5563"/>
            <a:ext cx="69056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0" y="6578600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1100" b="1" dirty="0" smtClean="0">
                <a:solidFill>
                  <a:srgbClr val="003366"/>
                </a:solidFill>
                <a:latin typeface="Arial" pitchFamily="34" charset="0"/>
              </a:rPr>
              <a:t>Г О С У Д А Р С Т В Е Н </a:t>
            </a:r>
            <a:r>
              <a:rPr lang="ru-RU" sz="1100" b="1" dirty="0" err="1" smtClean="0">
                <a:solidFill>
                  <a:srgbClr val="003366"/>
                </a:solidFill>
                <a:latin typeface="Arial" pitchFamily="34" charset="0"/>
              </a:rPr>
              <a:t>Н</a:t>
            </a:r>
            <a:r>
              <a:rPr lang="ru-RU" sz="1100" b="1" dirty="0" smtClean="0">
                <a:solidFill>
                  <a:srgbClr val="003366"/>
                </a:solidFill>
                <a:latin typeface="Arial" pitchFamily="34" charset="0"/>
              </a:rPr>
              <a:t> Ы Й    К О М И Т Е Т    П О   С Т А Н Д А Р Т И З А Ц И </a:t>
            </a:r>
            <a:r>
              <a:rPr lang="ru-RU" sz="1100" b="1" dirty="0" err="1" smtClean="0">
                <a:solidFill>
                  <a:srgbClr val="003366"/>
                </a:solidFill>
                <a:latin typeface="Arial" pitchFamily="34" charset="0"/>
              </a:rPr>
              <a:t>И</a:t>
            </a:r>
            <a:r>
              <a:rPr lang="ru-RU" sz="1100" b="1" dirty="0" smtClean="0">
                <a:solidFill>
                  <a:srgbClr val="003366"/>
                </a:solidFill>
                <a:latin typeface="Arial" pitchFamily="34" charset="0"/>
              </a:rPr>
              <a:t>    Р Е С П У Б Л И К И    Б Е Л А Р У С Ь</a:t>
            </a:r>
          </a:p>
        </p:txBody>
      </p:sp>
      <p:sp>
        <p:nvSpPr>
          <p:cNvPr id="1032" name="Line 17"/>
          <p:cNvSpPr>
            <a:spLocks noChangeShapeType="1"/>
          </p:cNvSpPr>
          <p:nvPr userDrawn="1"/>
        </p:nvSpPr>
        <p:spPr bwMode="auto">
          <a:xfrm>
            <a:off x="0" y="6577013"/>
            <a:ext cx="9144000" cy="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7F8FA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7F8FA9"/>
        </a:buClr>
        <a:buFont typeface="Georgia" pitchFamily="18" charset="0"/>
        <a:buChar char="▫"/>
        <a:defRPr sz="2000" kern="1200">
          <a:solidFill>
            <a:srgbClr val="7F8FA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0" y="-933450"/>
            <a:ext cx="9144000" cy="4705350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4294967295"/>
          </p:nvPr>
        </p:nvSpPr>
        <p:spPr bwMode="auto">
          <a:xfrm>
            <a:off x="320675" y="4827588"/>
            <a:ext cx="8453438" cy="151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3500" indent="0" eaLnBrk="1" hangingPunct="1">
              <a:buFont typeface="Georgia" pitchFamily="18" charset="0"/>
              <a:buNone/>
            </a:pPr>
            <a:r>
              <a:rPr lang="ru-RU" altLang="ru-RU" sz="1800" b="1" smtClean="0">
                <a:solidFill>
                  <a:srgbClr val="003366"/>
                </a:solidFill>
                <a:latin typeface="Arial" charset="0"/>
                <a:cs typeface="Arial" charset="0"/>
              </a:rPr>
              <a:t>Осмола И.И.</a:t>
            </a:r>
          </a:p>
          <a:p>
            <a:pPr marL="63500" indent="0" eaLnBrk="1" hangingPunct="1">
              <a:buFont typeface="Georgia" pitchFamily="18" charset="0"/>
              <a:buNone/>
            </a:pPr>
            <a:r>
              <a:rPr lang="ru-RU" altLang="ru-RU" sz="1600" b="1" i="1" smtClean="0">
                <a:solidFill>
                  <a:srgbClr val="003366"/>
                </a:solidFill>
                <a:latin typeface="Arial" charset="0"/>
                <a:cs typeface="Arial" charset="0"/>
              </a:rPr>
              <a:t>Директор Научно-производственного республиканского унитарного предприятии «Белорусский государственный институт стандартизации и сертификации»</a:t>
            </a:r>
            <a:r>
              <a:rPr lang="ru-RU" altLang="ru-RU" sz="1600" b="1" smtClean="0">
                <a:solidFill>
                  <a:srgbClr val="003366"/>
                </a:solidFill>
                <a:latin typeface="Arial" charset="0"/>
                <a:cs typeface="Arial" charset="0"/>
              </a:rPr>
              <a:t> </a:t>
            </a:r>
            <a:endParaRPr lang="ru-RU" altLang="ru-RU" sz="1600" smtClean="0">
              <a:solidFill>
                <a:srgbClr val="003366"/>
              </a:solidFill>
              <a:latin typeface="Arial" charset="0"/>
              <a:cs typeface="Arial" charset="0"/>
            </a:endParaRPr>
          </a:p>
        </p:txBody>
      </p:sp>
      <p:pic>
        <p:nvPicPr>
          <p:cNvPr id="2052" name="Picture 15" descr="Рисунок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-439738"/>
            <a:ext cx="12573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69950" y="2087563"/>
            <a:ext cx="77724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latin typeface="Arial" charset="0"/>
                <a:ea typeface="+mj-ea"/>
                <a:cs typeface="+mj-cs"/>
              </a:rPr>
              <a:t>СОГЛАШЕНИЕ ОБ УСТРАНЕНИИ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latin typeface="Arial" charset="0"/>
                <a:ea typeface="+mj-ea"/>
                <a:cs typeface="+mj-cs"/>
              </a:rPr>
              <a:t>ТЕХНИЧЕСКИХ БАРЬЕРОВ </a:t>
            </a:r>
            <a:br>
              <a:rPr lang="ru-RU" sz="3600" b="1" dirty="0">
                <a:solidFill>
                  <a:schemeClr val="bg1"/>
                </a:solidFill>
                <a:latin typeface="Arial" charset="0"/>
                <a:ea typeface="+mj-ea"/>
                <a:cs typeface="+mj-cs"/>
              </a:rPr>
            </a:br>
            <a:r>
              <a:rPr lang="ru-RU" sz="3600" b="1" dirty="0">
                <a:solidFill>
                  <a:schemeClr val="bg1"/>
                </a:solidFill>
                <a:latin typeface="Arial" charset="0"/>
                <a:ea typeface="+mj-ea"/>
                <a:cs typeface="+mj-cs"/>
              </a:rPr>
              <a:t>ВО ВЗАИМНОЙ ТОРГОВЛЕ</a:t>
            </a:r>
            <a:br>
              <a:rPr lang="ru-RU" sz="3600" b="1" dirty="0">
                <a:solidFill>
                  <a:schemeClr val="bg1"/>
                </a:solidFill>
                <a:latin typeface="Arial" charset="0"/>
                <a:ea typeface="+mj-ea"/>
                <a:cs typeface="+mj-cs"/>
              </a:rPr>
            </a:br>
            <a:r>
              <a:rPr lang="ru-RU" sz="3600" b="1" dirty="0">
                <a:solidFill>
                  <a:schemeClr val="bg1"/>
                </a:solidFill>
                <a:latin typeface="Arial" charset="0"/>
                <a:ea typeface="+mj-ea"/>
                <a:cs typeface="+mj-cs"/>
              </a:rPr>
              <a:t>ГОСУДАРСТВ-УЧАСТНИКОВ СНГ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Рукописные данные 3"/>
              <p14:cNvContentPartPr/>
              <p14:nvPr/>
            </p14:nvContentPartPr>
            <p14:xfrm>
              <a:off x="11612700" y="2654040"/>
              <a:ext cx="6120" cy="40320"/>
            </p14:xfrm>
          </p:contentPart>
        </mc:Choice>
        <mc:Fallback>
          <p:pic>
            <p:nvPicPr>
              <p:cNvPr id="4" name="Рукописные данные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97580" y="2638920"/>
                <a:ext cx="36360" cy="70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57175" y="1493838"/>
            <a:ext cx="85534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 eaLnBrk="1" hangingPunct="1"/>
            <a:r>
              <a:rPr lang="ru-RU" altLang="ru-RU" sz="2400"/>
              <a:t>- </a:t>
            </a:r>
            <a:r>
              <a:rPr lang="ru-RU" altLang="ru-RU" sz="2400" b="1">
                <a:solidFill>
                  <a:srgbClr val="C00000"/>
                </a:solidFill>
              </a:rPr>
              <a:t>признание результатов работ по оценке соответствия продукции</a:t>
            </a:r>
            <a:r>
              <a:rPr lang="ru-RU" altLang="ru-RU" sz="2400"/>
              <a:t>, проведенных назначенными органами по оценке соответствия другого государства – участника Соглашения, требуемые их законодательством, приведенными в Секторальных приложениях, с оформлением документов по оценке соответствия в соответствии с законодательством государств – участников Соглашения;</a:t>
            </a:r>
          </a:p>
          <a:p>
            <a:pPr algn="just" eaLnBrk="1" hangingPunct="1"/>
            <a:r>
              <a:rPr lang="ru-RU" altLang="ru-RU" sz="2400"/>
              <a:t>- </a:t>
            </a:r>
            <a:r>
              <a:rPr lang="ru-RU" altLang="ru-RU" sz="2400" b="1">
                <a:solidFill>
                  <a:srgbClr val="C00000"/>
                </a:solidFill>
              </a:rPr>
              <a:t>обеспечение обращения такой продукции</a:t>
            </a:r>
            <a:r>
              <a:rPr lang="ru-RU" altLang="ru-RU" sz="2400"/>
              <a:t> на своем рынке без предъявления дополнительных требований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1950" y="738188"/>
            <a:ext cx="81438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Механизм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устранения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барьеров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2413" y="635000"/>
            <a:ext cx="8891587" cy="777875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charset="0"/>
                <a:ea typeface="+mn-ea"/>
                <a:cs typeface="Arial" charset="0"/>
              </a:rPr>
              <a:t>ДЕЙСТВУЮЩИЙ ПОРЯДОК ПРИЗНАНИЯ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  <a:ea typeface="+mn-ea"/>
                <a:cs typeface="Arial" charset="0"/>
              </a:rPr>
              <a:t>СЕРТИФИКАТОВ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  <a:ea typeface="+mn-ea"/>
                <a:cs typeface="Arial" charset="0"/>
              </a:rPr>
              <a:t>СООТВЕТСТВИЯ</a:t>
            </a:r>
            <a:endParaRPr lang="ru-RU" sz="2400" b="1" dirty="0">
              <a:solidFill>
                <a:srgbClr val="0070C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1938" y="3575050"/>
            <a:ext cx="8799512" cy="294481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7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анализ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заявки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на признание сертификатов соответствия и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прилагаемых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документов, сопоставление документов и  требований, на  соответствие  которым  сертифицирована  продукция,  с  документами  и  требованиями,  принятыми  в стране-импортере на ввозимую продукцию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идентификация продукции, проверка условий хранения (для партии продукции)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 при необходимости проведение дополнительных испытаний в полном объеме (если требования не совпадают) или  по отдельным показателям (если требования учтены не полностью)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переоформление признаваемого сертификата соответствия на национальный сертификат соответствия и его выдача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1600" b="1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r>
              <a:rPr lang="ru-RU" sz="1400" b="1" i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i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    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822825" y="2016125"/>
            <a:ext cx="3775075" cy="1200150"/>
          </a:xfrm>
          <a:prstGeom prst="rect">
            <a:avLst/>
          </a:prstGeom>
          <a:solidFill>
            <a:srgbClr val="8000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ПМГ 36-2001</a:t>
            </a:r>
            <a:br>
              <a:rPr lang="ru-RU" b="1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Порядок признания </a:t>
            </a:r>
            <a:b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сертификатов соответствия </a:t>
            </a:r>
            <a:b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 государствах - участниках СНГ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1950" y="1454150"/>
            <a:ext cx="3971925" cy="1339850"/>
          </a:xfrm>
          <a:prstGeom prst="rect">
            <a:avLst/>
          </a:prstGeom>
          <a:solidFill>
            <a:srgbClr val="800000"/>
          </a:solidFill>
        </p:spPr>
        <p:txBody>
          <a:bodyPr>
            <a:spAutoFit/>
          </a:bodyPr>
          <a:lstStyle/>
          <a:p>
            <a:pPr marL="0" lvl="1" algn="ctr" defTabSz="666750">
              <a:lnSpc>
                <a:spcPct val="90000"/>
              </a:lnSpc>
              <a:spcAft>
                <a:spcPct val="15000"/>
              </a:spcAft>
              <a:buClr>
                <a:srgbClr val="800000"/>
              </a:buClr>
              <a:defRPr/>
            </a:pPr>
            <a:r>
              <a:rPr lang="ru-RU" b="1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Соглашение о принципах проведения и взаимном признании работ по сертификации</a:t>
            </a:r>
            <a: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r>
              <a:rPr lang="ru-RU" kern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от 4 июня 1992 г. 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4376738" y="2017713"/>
            <a:ext cx="415925" cy="723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676900" y="3278188"/>
            <a:ext cx="557213" cy="2968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430963" y="3278188"/>
            <a:ext cx="558800" cy="2968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7083425" y="3282950"/>
            <a:ext cx="558800" cy="2968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393950" y="2705100"/>
            <a:ext cx="4214813" cy="2871788"/>
          </a:xfrm>
          <a:prstGeom prst="ellipse">
            <a:avLst/>
          </a:prstGeom>
          <a:solidFill>
            <a:schemeClr val="accent5">
              <a:lumMod val="60000"/>
              <a:lumOff val="4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2203450" y="5307013"/>
            <a:ext cx="4405313" cy="1200150"/>
          </a:xfrm>
          <a:prstGeom prst="rect">
            <a:avLst/>
          </a:prstGeom>
          <a:solidFill>
            <a:srgbClr val="3436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FFFFFF"/>
                </a:solidFill>
                <a:latin typeface="Arial" charset="0"/>
                <a:cs typeface="Arial" charset="0"/>
              </a:rPr>
              <a:t>СОГЛАШЕНИЕ ОБ УСТРАНЕНИИ </a:t>
            </a:r>
          </a:p>
          <a:p>
            <a:pPr algn="ctr" eaLnBrk="1" hangingPunct="1"/>
            <a:r>
              <a:rPr lang="ru-RU" altLang="ru-RU">
                <a:solidFill>
                  <a:srgbClr val="FFFFFF"/>
                </a:solidFill>
                <a:latin typeface="Arial" charset="0"/>
                <a:cs typeface="Arial" charset="0"/>
              </a:rPr>
              <a:t>ТЕХНИЧЕСКИХ БАРЬЕРОВ </a:t>
            </a:r>
            <a:br>
              <a:rPr lang="ru-RU" altLang="ru-RU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ru-RU" altLang="ru-RU">
                <a:solidFill>
                  <a:srgbClr val="FFFFFF"/>
                </a:solidFill>
                <a:latin typeface="Arial" charset="0"/>
                <a:cs typeface="Arial" charset="0"/>
              </a:rPr>
              <a:t>ВО ВЗАИМНОЙ ТОРГОВЛЕ</a:t>
            </a:r>
            <a:br>
              <a:rPr lang="ru-RU" altLang="ru-RU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ru-RU" altLang="ru-RU">
                <a:solidFill>
                  <a:srgbClr val="FFFFFF"/>
                </a:solidFill>
                <a:latin typeface="Arial" charset="0"/>
                <a:cs typeface="Arial" charset="0"/>
              </a:rPr>
              <a:t>ГОСУДАРСТВ-УЧАСТНИКОВ СНГ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3200" y="2967038"/>
            <a:ext cx="2446338" cy="149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Многостороннее соглашение в рамках Европейского сотрудничества по аккредитации (ЕА)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62313" y="1960563"/>
            <a:ext cx="2660650" cy="149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Соглашение о взаимном признании Международного сотрудничества по аккредитации лабораторий (ILAC)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9350" y="2933700"/>
            <a:ext cx="2503488" cy="1490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Многостороннее соглашение о признании Международного форума по аккредитации (IAF) </a:t>
            </a:r>
          </a:p>
        </p:txBody>
      </p:sp>
      <p:sp>
        <p:nvSpPr>
          <p:cNvPr id="4103" name="Прямоугольник 2"/>
          <p:cNvSpPr>
            <a:spLocks noChangeArrowheads="1"/>
          </p:cNvSpPr>
          <p:nvPr/>
        </p:nvSpPr>
        <p:spPr bwMode="auto">
          <a:xfrm>
            <a:off x="3221038" y="3679825"/>
            <a:ext cx="2428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800000"/>
                </a:solidFill>
                <a:latin typeface="Arial" charset="0"/>
                <a:cs typeface="Arial" charset="0"/>
              </a:rPr>
              <a:t>аналоги </a:t>
            </a:r>
            <a:br>
              <a:rPr lang="ru-RU" altLang="ru-RU">
                <a:solidFill>
                  <a:srgbClr val="800000"/>
                </a:solidFill>
                <a:latin typeface="Arial" charset="0"/>
                <a:cs typeface="Arial" charset="0"/>
              </a:rPr>
            </a:br>
            <a:r>
              <a:rPr lang="ru-RU" altLang="ru-RU" b="1">
                <a:solidFill>
                  <a:srgbClr val="800000"/>
                </a:solidFill>
                <a:latin typeface="Arial" charset="0"/>
                <a:cs typeface="Arial" charset="0"/>
              </a:rPr>
              <a:t>Mutual Recognition </a:t>
            </a:r>
            <a:br>
              <a:rPr lang="ru-RU" altLang="ru-RU" b="1">
                <a:solidFill>
                  <a:srgbClr val="800000"/>
                </a:solidFill>
                <a:latin typeface="Arial" charset="0"/>
                <a:cs typeface="Arial" charset="0"/>
              </a:rPr>
            </a:br>
            <a:r>
              <a:rPr lang="ru-RU" altLang="ru-RU" b="1">
                <a:solidFill>
                  <a:srgbClr val="800000"/>
                </a:solidFill>
                <a:latin typeface="Arial" charset="0"/>
                <a:cs typeface="Arial" charset="0"/>
              </a:rPr>
              <a:t>Arrangement (</a:t>
            </a:r>
            <a:r>
              <a:rPr lang="en-US" altLang="ru-RU" b="1">
                <a:solidFill>
                  <a:srgbClr val="800000"/>
                </a:solidFill>
                <a:latin typeface="Arial" charset="0"/>
                <a:cs typeface="Arial" charset="0"/>
              </a:rPr>
              <a:t>MRA</a:t>
            </a:r>
            <a:r>
              <a:rPr lang="ru-RU" altLang="ru-RU" b="1">
                <a:solidFill>
                  <a:srgbClr val="800000"/>
                </a:solidFill>
                <a:latin typeface="Arial" charset="0"/>
                <a:cs typeface="Arial" charset="0"/>
              </a:rPr>
              <a:t>)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3050" y="727075"/>
            <a:ext cx="8637588" cy="350838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Соглашение по техническим барьерам в торговле ВТО </a:t>
            </a:r>
          </a:p>
        </p:txBody>
      </p:sp>
      <p:sp>
        <p:nvSpPr>
          <p:cNvPr id="4105" name="Прямоугольник 1"/>
          <p:cNvSpPr>
            <a:spLocks noChangeArrowheads="1"/>
          </p:cNvSpPr>
          <p:nvPr/>
        </p:nvSpPr>
        <p:spPr bwMode="auto">
          <a:xfrm>
            <a:off x="61913" y="1084263"/>
            <a:ext cx="905986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 sz="1500" b="1" i="1">
                <a:solidFill>
                  <a:srgbClr val="800000"/>
                </a:solidFill>
                <a:latin typeface="Arial" charset="0"/>
                <a:cs typeface="Arial" charset="0"/>
              </a:rPr>
              <a:t>договоренности о взаимном признании (MRA) между правительствами могут быть подходящим механизмом для устранения барьеров, при этом должны обеспечивать прозрачность и недискриминирующие обязательства членов ВТО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0"/>
          <p:cNvSpPr txBox="1">
            <a:spLocks noChangeArrowheads="1"/>
          </p:cNvSpPr>
          <p:nvPr/>
        </p:nvSpPr>
        <p:spPr bwMode="auto">
          <a:xfrm>
            <a:off x="409575" y="528638"/>
            <a:ext cx="8513763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УЧАСТНИКИ РЕАЛИЗАЦИИ СОГЛАШЕНИЯ </a:t>
            </a:r>
            <a:endParaRPr lang="ru-RU" sz="2400" b="1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4988" y="1258888"/>
            <a:ext cx="2297112" cy="712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Правительство Стороны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4988" y="2660650"/>
            <a:ext cx="2297112" cy="71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Уполномоченный орган Стороны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4988" y="4002088"/>
            <a:ext cx="2297112" cy="1176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Назначенный орган по оценке соответствия  Стороны 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45200" y="1222375"/>
            <a:ext cx="2552700" cy="7127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Правительство Стороны 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45200" y="2636838"/>
            <a:ext cx="2552700" cy="7127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Уполномоченный орган Стороны 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45200" y="4002088"/>
            <a:ext cx="2552700" cy="11763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Назначенный орган по оценке соответствия  Стороны 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5888" y="2190750"/>
            <a:ext cx="1263650" cy="71278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Бюро МГС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4988" y="5427663"/>
            <a:ext cx="2297112" cy="71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Изготовитель  Стороны 1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2446338" y="2125663"/>
            <a:ext cx="385762" cy="35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446338" y="3503613"/>
            <a:ext cx="385762" cy="35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6246813" y="2125663"/>
            <a:ext cx="385762" cy="355600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6403975" y="3503613"/>
            <a:ext cx="385763" cy="355600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5" name="Прямоугольник 14"/>
          <p:cNvSpPr>
            <a:spLocks noChangeArrowheads="1"/>
          </p:cNvSpPr>
          <p:nvPr/>
        </p:nvSpPr>
        <p:spPr bwMode="auto">
          <a:xfrm>
            <a:off x="611188" y="2143125"/>
            <a:ext cx="1355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назначение</a:t>
            </a:r>
            <a:endParaRPr lang="ru-RU" altLang="ru-RU" sz="1200"/>
          </a:p>
        </p:txBody>
      </p:sp>
      <p:sp>
        <p:nvSpPr>
          <p:cNvPr id="5136" name="Прямоугольник 15"/>
          <p:cNvSpPr>
            <a:spLocks noChangeArrowheads="1"/>
          </p:cNvSpPr>
          <p:nvPr/>
        </p:nvSpPr>
        <p:spPr bwMode="auto">
          <a:xfrm>
            <a:off x="7059613" y="2143125"/>
            <a:ext cx="13541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назначение</a:t>
            </a:r>
            <a:endParaRPr lang="ru-RU" altLang="ru-RU" sz="120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66913" y="2116138"/>
            <a:ext cx="323850" cy="33972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07188" y="2155825"/>
            <a:ext cx="323850" cy="33813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443288" y="3146425"/>
            <a:ext cx="2032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419475" y="3194050"/>
            <a:ext cx="2032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968625" y="2524125"/>
            <a:ext cx="855663" cy="4794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2944813" y="2636838"/>
            <a:ext cx="855662" cy="4857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319713" y="2547938"/>
            <a:ext cx="617537" cy="373062"/>
          </a:xfrm>
          <a:prstGeom prst="straightConnector1">
            <a:avLst/>
          </a:prstGeom>
          <a:ln w="19050"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5272088" y="2641600"/>
            <a:ext cx="665162" cy="374650"/>
          </a:xfrm>
          <a:prstGeom prst="straightConnector1">
            <a:avLst/>
          </a:prstGeom>
          <a:ln w="19050"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Скругленный прямоугольник 52"/>
          <p:cNvSpPr/>
          <p:nvPr/>
        </p:nvSpPr>
        <p:spPr>
          <a:xfrm>
            <a:off x="5475288" y="2378075"/>
            <a:ext cx="323850" cy="33813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Соединительная линия уступом 54"/>
          <p:cNvCxnSpPr>
            <a:stCxn id="10" idx="1"/>
            <a:endCxn id="4" idx="1"/>
          </p:cNvCxnSpPr>
          <p:nvPr/>
        </p:nvCxnSpPr>
        <p:spPr>
          <a:xfrm rot="10800000" flipH="1">
            <a:off x="534988" y="3016250"/>
            <a:ext cx="0" cy="2767013"/>
          </a:xfrm>
          <a:prstGeom prst="bentConnector3">
            <a:avLst>
              <a:gd name="adj1" fmla="val -11430000000"/>
            </a:avLst>
          </a:prstGeom>
          <a:ln w="19050"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Соединительная линия уступом 56"/>
          <p:cNvCxnSpPr>
            <a:endCxn id="3" idx="1"/>
          </p:cNvCxnSpPr>
          <p:nvPr/>
        </p:nvCxnSpPr>
        <p:spPr>
          <a:xfrm rot="5400000" flipH="1" flipV="1">
            <a:off x="-1674019" y="3574257"/>
            <a:ext cx="4168775" cy="249238"/>
          </a:xfrm>
          <a:prstGeom prst="bentConnector2">
            <a:avLst/>
          </a:prstGeom>
          <a:ln w="19050"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9" name="Скругленный прямоугольник 58"/>
          <p:cNvSpPr/>
          <p:nvPr/>
        </p:nvSpPr>
        <p:spPr>
          <a:xfrm>
            <a:off x="123825" y="3776663"/>
            <a:ext cx="323850" cy="33813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49" name="Прямоугольник 59"/>
          <p:cNvSpPr>
            <a:spLocks noChangeArrowheads="1"/>
          </p:cNvSpPr>
          <p:nvPr/>
        </p:nvSpPr>
        <p:spPr bwMode="auto">
          <a:xfrm>
            <a:off x="3008313" y="3203575"/>
            <a:ext cx="2989262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ts val="1400"/>
              </a:lnSpc>
            </a:pP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 Секторальное приложение</a:t>
            </a:r>
            <a:b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 (определение перечня </a:t>
            </a:r>
            <a:b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видов продукции)</a:t>
            </a:r>
            <a:endParaRPr lang="ru-RU" altLang="ru-RU" sz="1200" b="1"/>
          </a:p>
        </p:txBody>
      </p:sp>
      <p:sp>
        <p:nvSpPr>
          <p:cNvPr id="5150" name="Прямоугольник 61"/>
          <p:cNvSpPr>
            <a:spLocks noChangeArrowheads="1"/>
          </p:cNvSpPr>
          <p:nvPr/>
        </p:nvSpPr>
        <p:spPr bwMode="auto">
          <a:xfrm rot="-1860000">
            <a:off x="2743200" y="2000250"/>
            <a:ext cx="2006600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lnSpc>
                <a:spcPts val="1400"/>
              </a:lnSpc>
            </a:pP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Информационное</a:t>
            </a:r>
            <a:b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 письмо</a:t>
            </a:r>
            <a:endParaRPr lang="ru-RU" altLang="ru-RU" sz="1200"/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3055938" y="4970463"/>
            <a:ext cx="2846387" cy="0"/>
          </a:xfrm>
          <a:prstGeom prst="straightConnector1">
            <a:avLst/>
          </a:prstGeom>
          <a:ln w="19050"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H="1">
            <a:off x="2989263" y="5064125"/>
            <a:ext cx="2913062" cy="0"/>
          </a:xfrm>
          <a:prstGeom prst="straightConnector1">
            <a:avLst/>
          </a:prstGeom>
          <a:ln w="19050"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6" name="Стрелка вниз 65"/>
          <p:cNvSpPr/>
          <p:nvPr/>
        </p:nvSpPr>
        <p:spPr>
          <a:xfrm rot="16200000">
            <a:off x="3537743" y="5114132"/>
            <a:ext cx="385763" cy="1409700"/>
          </a:xfrm>
          <a:prstGeom prst="downArrow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4724400" y="5446713"/>
            <a:ext cx="4002088" cy="74453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Допуск продукции на рынок по правилам Стороны 2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3475038" y="4581525"/>
            <a:ext cx="325437" cy="33972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56" name="Прямоугольник 68"/>
          <p:cNvSpPr>
            <a:spLocks noChangeArrowheads="1"/>
          </p:cNvSpPr>
          <p:nvPr/>
        </p:nvSpPr>
        <p:spPr bwMode="auto">
          <a:xfrm>
            <a:off x="3746500" y="4537075"/>
            <a:ext cx="18684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lnSpc>
                <a:spcPts val="1300"/>
              </a:lnSpc>
            </a:pPr>
            <a:r>
              <a:rPr lang="ru-RU" altLang="ru-RU" sz="1600" i="1">
                <a:solidFill>
                  <a:srgbClr val="002060"/>
                </a:solidFill>
                <a:latin typeface="Arial" charset="0"/>
                <a:cs typeface="Arial" charset="0"/>
              </a:rPr>
              <a:t>процедура </a:t>
            </a:r>
            <a:br>
              <a:rPr lang="ru-RU" altLang="ru-RU" sz="1600" i="1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altLang="ru-RU" sz="1600" i="1">
                <a:solidFill>
                  <a:srgbClr val="002060"/>
                </a:solidFill>
                <a:latin typeface="Arial" charset="0"/>
                <a:cs typeface="Arial" charset="0"/>
              </a:rPr>
              <a:t> взаимодействия</a:t>
            </a:r>
            <a:endParaRPr lang="ru-RU" altLang="ru-RU" i="1"/>
          </a:p>
        </p:txBody>
      </p:sp>
      <p:sp>
        <p:nvSpPr>
          <p:cNvPr id="5157" name="Прямоугольник 79"/>
          <p:cNvSpPr>
            <a:spLocks noChangeArrowheads="1"/>
          </p:cNvSpPr>
          <p:nvPr/>
        </p:nvSpPr>
        <p:spPr bwMode="auto">
          <a:xfrm>
            <a:off x="773113" y="3521075"/>
            <a:ext cx="1355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назначение</a:t>
            </a:r>
            <a:endParaRPr lang="ru-RU" altLang="ru-RU" sz="1200"/>
          </a:p>
        </p:txBody>
      </p:sp>
      <p:sp>
        <p:nvSpPr>
          <p:cNvPr id="5158" name="Прямоугольник 80"/>
          <p:cNvSpPr>
            <a:spLocks noChangeArrowheads="1"/>
          </p:cNvSpPr>
          <p:nvPr/>
        </p:nvSpPr>
        <p:spPr bwMode="auto">
          <a:xfrm>
            <a:off x="7150100" y="3497263"/>
            <a:ext cx="1355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назначение</a:t>
            </a:r>
            <a:endParaRPr lang="ru-RU" altLang="ru-RU" sz="1200"/>
          </a:p>
        </p:txBody>
      </p:sp>
      <p:sp>
        <p:nvSpPr>
          <p:cNvPr id="82" name="Стрелка вниз 81"/>
          <p:cNvSpPr/>
          <p:nvPr/>
        </p:nvSpPr>
        <p:spPr>
          <a:xfrm>
            <a:off x="1682750" y="5233988"/>
            <a:ext cx="284163" cy="177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4" name="Стрелка вверх 83"/>
          <p:cNvSpPr/>
          <p:nvPr/>
        </p:nvSpPr>
        <p:spPr>
          <a:xfrm>
            <a:off x="2128838" y="5200650"/>
            <a:ext cx="317500" cy="182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5" name="Стрелка вверх 84"/>
          <p:cNvSpPr/>
          <p:nvPr/>
        </p:nvSpPr>
        <p:spPr>
          <a:xfrm>
            <a:off x="1289050" y="5203825"/>
            <a:ext cx="317500" cy="180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86" name="Прямая со стрелкой 85"/>
          <p:cNvCxnSpPr/>
          <p:nvPr/>
        </p:nvCxnSpPr>
        <p:spPr>
          <a:xfrm>
            <a:off x="3371850" y="1412875"/>
            <a:ext cx="2032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 flipH="1">
            <a:off x="3349625" y="1460500"/>
            <a:ext cx="2030413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64" name="Прямоугольник 87"/>
          <p:cNvSpPr>
            <a:spLocks noChangeArrowheads="1"/>
          </p:cNvSpPr>
          <p:nvPr/>
        </p:nvSpPr>
        <p:spPr bwMode="auto">
          <a:xfrm>
            <a:off x="3240088" y="1116013"/>
            <a:ext cx="2286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СОГЛАШЕНИЕ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0"/>
          <p:cNvSpPr txBox="1">
            <a:spLocks noChangeArrowheads="1"/>
          </p:cNvSpPr>
          <p:nvPr/>
        </p:nvSpPr>
        <p:spPr bwMode="auto">
          <a:xfrm>
            <a:off x="285750" y="611188"/>
            <a:ext cx="8513763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УСЛОВИЯ  ПРИЗНАНИЯ</a:t>
            </a:r>
            <a:endParaRPr lang="ru-RU" sz="2400" b="1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34925" y="1604963"/>
            <a:ext cx="9013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buFont typeface="Wingdings" pitchFamily="2" charset="2"/>
              <a:buChar char="§"/>
            </a:pPr>
            <a:endParaRPr lang="ru-RU" altLang="ru-RU" b="1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07700" y="1104405"/>
          <a:ext cx="8669205" cy="5189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0"/>
          <p:cNvSpPr txBox="1">
            <a:spLocks noChangeArrowheads="1"/>
          </p:cNvSpPr>
          <p:nvPr/>
        </p:nvSpPr>
        <p:spPr bwMode="auto">
          <a:xfrm>
            <a:off x="285750" y="1290638"/>
            <a:ext cx="8513763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УПОЛНОМОЧЕННЫЕ ОРГАНЫ СТОРОН,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  <a:cs typeface="Arial" charset="0"/>
              </a:rPr>
              <a:t>ответственные за подписание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Секторальных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  <a:cs typeface="Arial" charset="0"/>
              </a:rPr>
              <a:t>приложений и назначение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органов по оценке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  <a:cs typeface="Arial" charset="0"/>
              </a:rPr>
              <a:t>соответствия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95338" y="2690813"/>
            <a:ext cx="8004175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defRPr/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компетентны для осуществления: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назначения органов по оценке соответствия, 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мониторинга органов по оценке соответствия, 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приостановления, отмены назначения органов по оценке соответствия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4"/>
          <p:cNvGrpSpPr>
            <a:grpSpLocks/>
          </p:cNvGrpSpPr>
          <p:nvPr/>
        </p:nvGrpSpPr>
        <p:grpSpPr bwMode="auto">
          <a:xfrm>
            <a:off x="287338" y="1793875"/>
            <a:ext cx="8715375" cy="4595813"/>
            <a:chOff x="286811" y="2101220"/>
            <a:chExt cx="8715257" cy="4091217"/>
          </a:xfrm>
        </p:grpSpPr>
        <p:sp>
          <p:nvSpPr>
            <p:cNvPr id="6" name="Полилиния 5"/>
            <p:cNvSpPr/>
            <p:nvPr/>
          </p:nvSpPr>
          <p:spPr>
            <a:xfrm>
              <a:off x="286811" y="2101220"/>
              <a:ext cx="8700994" cy="960809"/>
            </a:xfrm>
            <a:custGeom>
              <a:avLst/>
              <a:gdLst>
                <a:gd name="connsiteX0" fmla="*/ 0 w 8700994"/>
                <a:gd name="connsiteY0" fmla="*/ 0 h 867611"/>
                <a:gd name="connsiteX1" fmla="*/ 8700994 w 8700994"/>
                <a:gd name="connsiteY1" fmla="*/ 0 h 867611"/>
                <a:gd name="connsiteX2" fmla="*/ 8700994 w 8700994"/>
                <a:gd name="connsiteY2" fmla="*/ 867611 h 867611"/>
                <a:gd name="connsiteX3" fmla="*/ 0 w 8700994"/>
                <a:gd name="connsiteY3" fmla="*/ 867611 h 867611"/>
                <a:gd name="connsiteX4" fmla="*/ 0 w 8700994"/>
                <a:gd name="connsiteY4" fmla="*/ 0 h 86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00994" h="867611">
                  <a:moveTo>
                    <a:pt x="0" y="0"/>
                  </a:moveTo>
                  <a:lnTo>
                    <a:pt x="8700994" y="0"/>
                  </a:lnTo>
                  <a:lnTo>
                    <a:pt x="8700994" y="867611"/>
                  </a:lnTo>
                  <a:lnTo>
                    <a:pt x="0" y="8676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14248" tIns="49530" rIns="49530" bIns="49530" spcCol="1270" anchor="ctr"/>
            <a:lstStyle/>
            <a:p>
              <a:pPr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Юридическое  лицо, в структуру которого входят орган по сертификации и испытательная лаборатория (центр), аккредитованные в национальной системе аккредитации, зарегистрировано в соответствии с национальным законодательством</a:t>
              </a: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86811" y="3144730"/>
              <a:ext cx="8700994" cy="543310"/>
            </a:xfrm>
            <a:custGeom>
              <a:avLst/>
              <a:gdLst>
                <a:gd name="connsiteX0" fmla="*/ 0 w 8700994"/>
                <a:gd name="connsiteY0" fmla="*/ 0 h 543310"/>
                <a:gd name="connsiteX1" fmla="*/ 8700994 w 8700994"/>
                <a:gd name="connsiteY1" fmla="*/ 0 h 543310"/>
                <a:gd name="connsiteX2" fmla="*/ 8700994 w 8700994"/>
                <a:gd name="connsiteY2" fmla="*/ 543310 h 543310"/>
                <a:gd name="connsiteX3" fmla="*/ 0 w 8700994"/>
                <a:gd name="connsiteY3" fmla="*/ 543310 h 543310"/>
                <a:gd name="connsiteX4" fmla="*/ 0 w 8700994"/>
                <a:gd name="connsiteY4" fmla="*/ 0 h 543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00994" h="543310">
                  <a:moveTo>
                    <a:pt x="0" y="0"/>
                  </a:moveTo>
                  <a:lnTo>
                    <a:pt x="8700994" y="0"/>
                  </a:lnTo>
                  <a:lnTo>
                    <a:pt x="8700994" y="543310"/>
                  </a:lnTo>
                  <a:lnTo>
                    <a:pt x="0" y="543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14248" tIns="49530" rIns="49530" bIns="49530" spcCol="1270" anchor="ctr"/>
            <a:lstStyle/>
            <a:p>
              <a:pPr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Действующий аттестат аккредитации органа по оценке соответствия и испытательной лаборатории в национальной системе аккредитации</a:t>
              </a: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286811" y="3806834"/>
              <a:ext cx="8700994" cy="1000719"/>
            </a:xfrm>
            <a:custGeom>
              <a:avLst/>
              <a:gdLst>
                <a:gd name="connsiteX0" fmla="*/ 0 w 8700994"/>
                <a:gd name="connsiteY0" fmla="*/ 0 h 862771"/>
                <a:gd name="connsiteX1" fmla="*/ 8700994 w 8700994"/>
                <a:gd name="connsiteY1" fmla="*/ 0 h 862771"/>
                <a:gd name="connsiteX2" fmla="*/ 8700994 w 8700994"/>
                <a:gd name="connsiteY2" fmla="*/ 862771 h 862771"/>
                <a:gd name="connsiteX3" fmla="*/ 0 w 8700994"/>
                <a:gd name="connsiteY3" fmla="*/ 862771 h 862771"/>
                <a:gd name="connsiteX4" fmla="*/ 0 w 8700994"/>
                <a:gd name="connsiteY4" fmla="*/ 0 h 862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00994" h="862771">
                  <a:moveTo>
                    <a:pt x="0" y="0"/>
                  </a:moveTo>
                  <a:lnTo>
                    <a:pt x="8700994" y="0"/>
                  </a:lnTo>
                  <a:lnTo>
                    <a:pt x="8700994" y="862771"/>
                  </a:lnTo>
                  <a:lnTo>
                    <a:pt x="0" y="862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14248" tIns="49530" rIns="49530" bIns="49530" spcCol="1270" anchor="ctr"/>
            <a:lstStyle/>
            <a:p>
              <a:pPr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В области аккредитации - продукция, на которую распространяется действие применяемых обязательных технических требований </a:t>
              </a:r>
            </a:p>
            <a:p>
              <a:pPr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В штате органа по оценке соответствия  - эксперты – аудиторы (эксперты) по направлениям деятельности, соответствующим области аккредитации</a:t>
              </a: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309943" y="4902611"/>
              <a:ext cx="8677862" cy="749233"/>
            </a:xfrm>
            <a:custGeom>
              <a:avLst/>
              <a:gdLst>
                <a:gd name="connsiteX0" fmla="*/ 0 w 8488440"/>
                <a:gd name="connsiteY0" fmla="*/ 0 h 749233"/>
                <a:gd name="connsiteX1" fmla="*/ 8488440 w 8488440"/>
                <a:gd name="connsiteY1" fmla="*/ 0 h 749233"/>
                <a:gd name="connsiteX2" fmla="*/ 8488440 w 8488440"/>
                <a:gd name="connsiteY2" fmla="*/ 749233 h 749233"/>
                <a:gd name="connsiteX3" fmla="*/ 0 w 8488440"/>
                <a:gd name="connsiteY3" fmla="*/ 749233 h 749233"/>
                <a:gd name="connsiteX4" fmla="*/ 0 w 8488440"/>
                <a:gd name="connsiteY4" fmla="*/ 0 h 74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8440" h="749233">
                  <a:moveTo>
                    <a:pt x="0" y="0"/>
                  </a:moveTo>
                  <a:lnTo>
                    <a:pt x="8488440" y="0"/>
                  </a:lnTo>
                  <a:lnTo>
                    <a:pt x="8488440" y="749233"/>
                  </a:lnTo>
                  <a:lnTo>
                    <a:pt x="0" y="7492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14248" tIns="49530" rIns="49530" bIns="49530" spcCol="1270" anchor="ctr"/>
            <a:lstStyle/>
            <a:p>
              <a:pPr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Отсутствие, в течение срока действия аттестата аккредитации, нарушений, повлекших за собой выпуск в обращение продукции, не соответствующей обязательным требованиям</a:t>
              </a: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296504" y="5745670"/>
              <a:ext cx="8705564" cy="446767"/>
            </a:xfrm>
            <a:custGeom>
              <a:avLst/>
              <a:gdLst>
                <a:gd name="connsiteX0" fmla="*/ 0 w 8515537"/>
                <a:gd name="connsiteY0" fmla="*/ 0 h 545261"/>
                <a:gd name="connsiteX1" fmla="*/ 8515537 w 8515537"/>
                <a:gd name="connsiteY1" fmla="*/ 0 h 545261"/>
                <a:gd name="connsiteX2" fmla="*/ 8515537 w 8515537"/>
                <a:gd name="connsiteY2" fmla="*/ 545261 h 545261"/>
                <a:gd name="connsiteX3" fmla="*/ 0 w 8515537"/>
                <a:gd name="connsiteY3" fmla="*/ 545261 h 545261"/>
                <a:gd name="connsiteX4" fmla="*/ 0 w 8515537"/>
                <a:gd name="connsiteY4" fmla="*/ 0 h 545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5537" h="545261">
                  <a:moveTo>
                    <a:pt x="0" y="0"/>
                  </a:moveTo>
                  <a:lnTo>
                    <a:pt x="8515537" y="0"/>
                  </a:lnTo>
                  <a:lnTo>
                    <a:pt x="8515537" y="545261"/>
                  </a:lnTo>
                  <a:lnTo>
                    <a:pt x="0" y="545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14248" tIns="49530" rIns="49530" bIns="49530" spcCol="1270" anchor="ctr"/>
            <a:lstStyle/>
            <a:p>
              <a:pPr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Положительные результаты межлабораторных сличительных испытаний</a:t>
              </a:r>
            </a:p>
          </p:txBody>
        </p:sp>
      </p:grpSp>
      <p:sp>
        <p:nvSpPr>
          <p:cNvPr id="4" name="Text Box 40"/>
          <p:cNvSpPr txBox="1">
            <a:spLocks noChangeArrowheads="1"/>
          </p:cNvSpPr>
          <p:nvPr/>
        </p:nvSpPr>
        <p:spPr bwMode="auto">
          <a:xfrm>
            <a:off x="166688" y="774700"/>
            <a:ext cx="8775700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0070C0"/>
                </a:solidFill>
                <a:latin typeface="Arial" charset="0"/>
                <a:cs typeface="Arial" charset="0"/>
              </a:rPr>
              <a:t>КРИТЕРИИ  НАЗНАЧЕНИЯ ОРГАНОВ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ПО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  <a:cs typeface="Arial" charset="0"/>
              </a:rPr>
              <a:t>ОЦЕНКЕ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СООТВЕТСТВИЯ УПОЛНОМОЧЕННЫМ ОРГАНОМ ГОСУДАРСТВА</a:t>
            </a:r>
            <a:endParaRPr lang="ru-RU" sz="2400" b="1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381000" y="1162050"/>
            <a:ext cx="8248650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FF0000"/>
                </a:solidFill>
              </a:rPr>
              <a:t>Происхождение продукции </a:t>
            </a:r>
            <a:r>
              <a:rPr lang="ru-RU" altLang="ru-RU"/>
              <a:t>– место (страна), где продукция была полностью произведена или подвергнута достаточной обработке (переработке), установленное(ая) в соответствии с Правилами определения страны происхождения товаров, являющимися неотъемлемой частью Соглашения о Правилах определения страны происхождения товаров в Содружестве Независимых Государств от 20 ноября 2009 года.</a:t>
            </a:r>
          </a:p>
          <a:p>
            <a:pPr algn="just" eaLnBrk="1" hangingPunct="1"/>
            <a:r>
              <a:rPr lang="ru-RU" altLang="ru-RU" b="1">
                <a:solidFill>
                  <a:srgbClr val="FF0000"/>
                </a:solidFill>
              </a:rPr>
              <a:t>Назначенный орган по оценке соответствия </a:t>
            </a:r>
            <a:r>
              <a:rPr lang="ru-RU" altLang="ru-RU"/>
              <a:t>– аккредитованный в соответствии с законодательством государства-участника настоящего Соглашения орган по оценке соответствия, определенный уполномоченным органом государства-участника настоящего Соглашения и включенный в Секторальное приложение.</a:t>
            </a:r>
          </a:p>
          <a:p>
            <a:pPr algn="just" eaLnBrk="1" hangingPunct="1"/>
            <a:r>
              <a:rPr lang="ru-RU" altLang="ru-RU" b="1">
                <a:solidFill>
                  <a:srgbClr val="FF0000"/>
                </a:solidFill>
              </a:rPr>
              <a:t>Секторальное приложение </a:t>
            </a:r>
            <a:r>
              <a:rPr lang="ru-RU" altLang="ru-RU"/>
              <a:t>– двусторонний или многосторонний документ, подписанный уполномоченными органами заинтересованных государств-участников настоящего Соглашения, определяющий виды продукции, перечень требований, выполнение которых позволит обеспечить признание результатов работ по оценке соответствия указанной продукции, а также перечень назначенных органов по оценке соответствия.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2413" y="635000"/>
            <a:ext cx="8891587" cy="6127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charset="0"/>
                <a:ea typeface="+mn-ea"/>
                <a:cs typeface="Arial" charset="0"/>
              </a:rPr>
              <a:t>ТЕРМИНОЛОГИЯ</a:t>
            </a:r>
            <a:endParaRPr lang="ru-RU" sz="2400" b="1" dirty="0">
              <a:solidFill>
                <a:srgbClr val="0070C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81000" y="1247775"/>
            <a:ext cx="824865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ru-RU" altLang="ru-RU" b="1">
                <a:solidFill>
                  <a:srgbClr val="FF0000"/>
                </a:solidFill>
              </a:rPr>
              <a:t>Компетентность</a:t>
            </a:r>
            <a:r>
              <a:rPr lang="ru-RU" altLang="ru-RU">
                <a:solidFill>
                  <a:srgbClr val="FF0000"/>
                </a:solidFill>
              </a:rPr>
              <a:t> </a:t>
            </a:r>
            <a:r>
              <a:rPr lang="ru-RU" altLang="ru-RU"/>
              <a:t>– способность применять знания и навыки на практике, позволяющая выносить объективные суждения и принимать точные решения в отношении соответствия продукции установленным требованиям.</a:t>
            </a:r>
          </a:p>
          <a:p>
            <a:pPr algn="just" eaLnBrk="1" hangingPunct="1">
              <a:spcAft>
                <a:spcPts val="600"/>
              </a:spcAft>
            </a:pPr>
            <a:r>
              <a:rPr lang="ru-RU" altLang="ru-RU" b="1">
                <a:solidFill>
                  <a:srgbClr val="FF0000"/>
                </a:solidFill>
              </a:rPr>
              <a:t>Обращение продукции </a:t>
            </a:r>
            <a:r>
              <a:rPr lang="ru-RU" altLang="ru-RU"/>
              <a:t>– поставка или ввоз продукции (в том числе отправка со склада изготовителя или отгрузка без складирования) с целью распространения на территории государств-участников настоящего Соглашения в ходе коммерческой деятельности на безвозмездной или возмездной основе.</a:t>
            </a:r>
          </a:p>
          <a:p>
            <a:pPr algn="just" eaLnBrk="1" hangingPunct="1">
              <a:spcAft>
                <a:spcPts val="600"/>
              </a:spcAft>
            </a:pPr>
            <a:r>
              <a:rPr lang="ru-RU" altLang="ru-RU" b="1">
                <a:solidFill>
                  <a:srgbClr val="FF0000"/>
                </a:solidFill>
              </a:rPr>
              <a:t>Документы об оценке соответствия </a:t>
            </a:r>
            <a:r>
              <a:rPr lang="ru-RU" altLang="ru-RU"/>
              <a:t>– документы, подтверждающие соблюдение обязательных требований к выпускаемой в обращение продукции, предусмотренные законодательством государства-участника настоящего Соглашения или законодательством интеграционных объединений, участниками которых они являются.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2413" y="635000"/>
            <a:ext cx="8891587" cy="6127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charset="0"/>
                <a:ea typeface="+mn-ea"/>
                <a:cs typeface="Arial" charset="0"/>
              </a:rPr>
              <a:t>ТЕРМИНОЛОГИЯ</a:t>
            </a:r>
            <a:endParaRPr lang="ru-RU" sz="2400" b="1" dirty="0">
              <a:solidFill>
                <a:srgbClr val="0070C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5413375"/>
            <a:ext cx="8362950" cy="9223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Иные термины - ISO/IEC </a:t>
            </a:r>
            <a:r>
              <a:rPr lang="ru-RU" dirty="0" err="1"/>
              <a:t>Guide</a:t>
            </a:r>
            <a:r>
              <a:rPr lang="ru-RU" dirty="0"/>
              <a:t> 2 «Стандартизация и смежные виды деятельности. Общий словарь», ISO/IEC 17000 «Оценка соответствия. Словарь и общие принципы», Договор о зоне свободной торговли.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5733</TotalTime>
  <Words>739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Georgia</vt:lpstr>
      <vt:lpstr>Arial</vt:lpstr>
      <vt:lpstr>Trebuchet MS</vt:lpstr>
      <vt:lpstr>Wingdings 2</vt:lpstr>
      <vt:lpstr>Calibri</vt:lpstr>
      <vt:lpstr>Wingdings</vt:lpstr>
      <vt:lpstr>Городская</vt:lpstr>
      <vt:lpstr>Презентация PowerPoint</vt:lpstr>
      <vt:lpstr>ДЕЙСТВУЮЩИЙ ПОРЯДОК ПРИЗНАНИЯ СЕРТИФИКАТОВ СООТВЕТСТВИЯ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Таможенный союз</dc:title>
  <dc:creator>client906_5</dc:creator>
  <cp:lastModifiedBy>user</cp:lastModifiedBy>
  <cp:revision>744</cp:revision>
  <cp:lastPrinted>2015-12-08T12:57:17Z</cp:lastPrinted>
  <dcterms:created xsi:type="dcterms:W3CDTF">2012-01-11T11:54:20Z</dcterms:created>
  <dcterms:modified xsi:type="dcterms:W3CDTF">2015-12-10T12:21:12Z</dcterms:modified>
</cp:coreProperties>
</file>